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avi" ContentType="video/x-msvide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256" r:id="rId2"/>
    <p:sldId id="266" r:id="rId3"/>
    <p:sldId id="279" r:id="rId4"/>
    <p:sldId id="280" r:id="rId5"/>
    <p:sldId id="281" r:id="rId6"/>
    <p:sldId id="282" r:id="rId7"/>
    <p:sldId id="283" r:id="rId8"/>
    <p:sldId id="275" r:id="rId9"/>
    <p:sldId id="285" r:id="rId10"/>
    <p:sldId id="284" r:id="rId11"/>
    <p:sldId id="286" r:id="rId12"/>
    <p:sldId id="287" r:id="rId13"/>
    <p:sldId id="288" r:id="rId14"/>
    <p:sldId id="289" r:id="rId15"/>
    <p:sldId id="291" r:id="rId16"/>
    <p:sldId id="290" r:id="rId17"/>
    <p:sldId id="292" r:id="rId18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16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FEAC6B2-A183-405F-9249-32FBF47BE161}" type="datetimeFigureOut">
              <a:rPr lang="ru-RU"/>
              <a:pPr>
                <a:defRPr/>
              </a:pPr>
              <a:t>09.10.2017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A244BCE-47BA-4CF9-919F-F8EC0743B6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268798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6957E-0B34-44EE-B19B-6E7CEBB36D89}" type="datetimeFigureOut">
              <a:rPr lang="ru-RU"/>
              <a:pPr>
                <a:defRPr/>
              </a:pPr>
              <a:t>09.10.2017</a:t>
            </a:fld>
            <a:endParaRPr lang="ru-RU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1E29C005-0DAA-4063-B641-CBFC7A97B36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14951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26B17-5727-4B61-9E30-845CC6D12560}" type="datetimeFigureOut">
              <a:rPr lang="ru-RU"/>
              <a:pPr>
                <a:defRPr/>
              </a:pPr>
              <a:t>09.10.2017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ACFDD-57BB-4083-A85D-99B6B234CF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561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FDFD5-A4FD-4423-9A08-A93F57005482}" type="datetimeFigureOut">
              <a:rPr lang="ru-RU"/>
              <a:pPr>
                <a:defRPr/>
              </a:pPr>
              <a:t>09.10.2017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2CDEB-0FDB-4971-8703-9541C2C4264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99456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FD4C1-75E7-4517-8289-AB871059F910}" type="datetimeFigureOut">
              <a:rPr lang="ru-RU"/>
              <a:pPr>
                <a:defRPr/>
              </a:pPr>
              <a:t>09.10.2017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03CCD-DCCC-4022-A604-2B8F9F8879F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63545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B3380-5393-4B3E-8D24-931CF85D2B04}" type="datetimeFigureOut">
              <a:rPr lang="ru-RU"/>
              <a:pPr>
                <a:defRPr/>
              </a:pPr>
              <a:t>09.10.2017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E9C2BDB1-555E-48D5-903E-DBEB4A078AC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488053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92CE0-99BC-4AF8-B4A0-85BD71B64B81}" type="datetimeFigureOut">
              <a:rPr lang="ru-RU"/>
              <a:pPr>
                <a:defRPr/>
              </a:pPr>
              <a:t>09.10.2017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7A06C-4A30-472A-824C-EDFEF18F43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14290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DB85A-C243-4FB5-A793-80355F66BF68}" type="datetimeFigureOut">
              <a:rPr lang="ru-RU"/>
              <a:pPr>
                <a:defRPr/>
              </a:pPr>
              <a:t>09.10.2017</a:t>
            </a:fld>
            <a:endParaRPr lang="ru-RU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323C4-DBC6-4D04-8DF2-20E627C35CA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3751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3427C-BEAC-4FD4-94A0-28C56A16E734}" type="datetimeFigureOut">
              <a:rPr lang="ru-RU"/>
              <a:pPr>
                <a:defRPr/>
              </a:pPr>
              <a:t>09.10.2017</a:t>
            </a:fld>
            <a:endParaRPr lang="ru-RU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68841-2364-48E5-AF60-75F3D05365F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97289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8A396-CD22-4AB7-B4FE-300C89807260}" type="datetimeFigureOut">
              <a:rPr lang="ru-RU"/>
              <a:pPr>
                <a:defRPr/>
              </a:pPr>
              <a:t>09.10.2017</a:t>
            </a:fld>
            <a:endParaRPr lang="ru-RU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EB6DD-5B89-4B5F-B353-4323A6DD031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12476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BB37E-51F2-474C-85E7-FE062A6808A4}" type="datetimeFigureOut">
              <a:rPr lang="ru-RU"/>
              <a:pPr>
                <a:defRPr/>
              </a:pPr>
              <a:t>09.10.2017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91E09-C0A9-4345-8689-7D46CBFE489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9041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F9980-7811-4FE8-8C96-F26FFB4B28F6}" type="datetimeFigureOut">
              <a:rPr lang="ru-RU"/>
              <a:pPr>
                <a:defRPr/>
              </a:pPr>
              <a:t>09.10.2017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1E3E9-35FE-4FDB-BD62-E3911D1BB0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48782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4D11E39-6ED8-4CA4-A40C-8A6CB6D32882}" type="datetimeFigureOut">
              <a:rPr lang="ru-RU"/>
              <a:pPr>
                <a:defRPr/>
              </a:pPr>
              <a:t>09.10.2017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  <a:latin typeface="Constantia" panose="02030602050306030303" pitchFamily="18" charset="0"/>
              </a:defRPr>
            </a:lvl1pPr>
          </a:lstStyle>
          <a:p>
            <a:pPr>
              <a:defRPr/>
            </a:pPr>
            <a:fld id="{9B9919BA-7525-4406-BDA3-3E5C5670611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0" r:id="rId2"/>
    <p:sldLayoutId id="2147483769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70" r:id="rId9"/>
    <p:sldLayoutId id="2147483766" r:id="rId10"/>
    <p:sldLayoutId id="214748376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avi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4"/>
          <p:cNvSpPr txBox="1">
            <a:spLocks/>
          </p:cNvSpPr>
          <p:nvPr/>
        </p:nvSpPr>
        <p:spPr>
          <a:xfrm>
            <a:off x="827088" y="6092825"/>
            <a:ext cx="7854950" cy="431800"/>
          </a:xfrm>
          <a:prstGeom prst="rect">
            <a:avLst/>
          </a:prstGeom>
        </p:spPr>
        <p:txBody>
          <a:bodyPr lIns="0" rIns="18288">
            <a:normAutofit lnSpcReduction="10000"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r" eaLnBrk="1" hangingPunct="1"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defRPr/>
            </a:pPr>
            <a:r>
              <a:rPr lang="ru-RU" altLang="ru-RU" sz="2400" dirty="0" smtClean="0">
                <a:solidFill>
                  <a:srgbClr val="4DE1EA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Константин Моисеев</a:t>
            </a:r>
            <a:endParaRPr lang="en-US" altLang="ru-RU" sz="2400" dirty="0" smtClean="0">
              <a:solidFill>
                <a:srgbClr val="4DE1EA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6147" name="Заголовок 1"/>
          <p:cNvSpPr>
            <a:spLocks/>
          </p:cNvSpPr>
          <p:nvPr/>
        </p:nvSpPr>
        <p:spPr bwMode="auto">
          <a:xfrm>
            <a:off x="133350" y="1989138"/>
            <a:ext cx="85693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600"/>
              <a:t>Решения видеоаналитики для беспилотной авиации</a:t>
            </a:r>
            <a:endParaRPr lang="ru-RU" altLang="ru-RU" sz="360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196850" y="1268413"/>
            <a:ext cx="8750300" cy="360362"/>
          </a:xfrm>
        </p:spPr>
        <p:txBody>
          <a:bodyPr/>
          <a:lstStyle/>
          <a:p>
            <a:r>
              <a:rPr lang="ru-RU" alt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Определения признаков возникновения ЧС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00213"/>
            <a:ext cx="8229600" cy="360362"/>
          </a:xfrm>
        </p:spPr>
        <p:txBody>
          <a:bodyPr/>
          <a:lstStyle/>
          <a:p>
            <a:pPr marL="0" indent="0" algn="just">
              <a:spcAft>
                <a:spcPts val="300"/>
              </a:spcAft>
              <a:buSzPts val="1200"/>
              <a:buFont typeface="Wingdings 2" panose="05020102010507070707" pitchFamily="18" charset="2"/>
              <a:buNone/>
              <a:tabLst>
                <a:tab pos="21590" algn="l"/>
              </a:tabLst>
              <a:defRPr/>
            </a:pPr>
            <a:r>
              <a:rPr lang="ru-RU" sz="1600" b="1" dirty="0">
                <a:ea typeface="Tahoma" panose="020B0604030504040204" pitchFamily="34" charset="0"/>
                <a:cs typeface="Arial" panose="020B0604020202020204" pitchFamily="34" charset="0"/>
              </a:rPr>
              <a:t>Пример работы алгоритма </a:t>
            </a:r>
            <a:r>
              <a:rPr lang="ru-RU" sz="1600" b="1" dirty="0" smtClean="0">
                <a:ea typeface="Tahoma" panose="020B0604030504040204" pitchFamily="34" charset="0"/>
                <a:cs typeface="Arial" panose="020B0604020202020204" pitchFamily="34" charset="0"/>
              </a:rPr>
              <a:t>обнаружения </a:t>
            </a:r>
            <a:r>
              <a:rPr lang="ru-RU" sz="1600" b="1" dirty="0">
                <a:ea typeface="Tahoma" panose="020B0604030504040204" pitchFamily="34" charset="0"/>
                <a:cs typeface="Arial" panose="020B0604020202020204" pitchFamily="34" charset="0"/>
              </a:rPr>
              <a:t>фактов разлива нефти</a:t>
            </a:r>
          </a:p>
          <a:p>
            <a:pPr algn="just">
              <a:spcAft>
                <a:spcPts val="300"/>
              </a:spcAft>
              <a:buSzPts val="1200"/>
              <a:tabLst>
                <a:tab pos="21590" algn="l"/>
              </a:tabLst>
              <a:defRPr/>
            </a:pPr>
            <a:endParaRPr lang="ru-RU" sz="1600" b="1" dirty="0" smtClean="0"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indent="0" algn="just">
              <a:spcAft>
                <a:spcPts val="300"/>
              </a:spcAft>
              <a:buSzPts val="1200"/>
              <a:buFont typeface="Wingdings 2" panose="05020102010507070707" pitchFamily="18" charset="2"/>
              <a:buNone/>
              <a:tabLst>
                <a:tab pos="21590" algn="l"/>
              </a:tabLst>
              <a:defRPr/>
            </a:pPr>
            <a:endParaRPr lang="ru-RU" sz="1600" b="1" dirty="0" smtClean="0"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indent="0" algn="just">
              <a:spcAft>
                <a:spcPts val="300"/>
              </a:spcAft>
              <a:buSzPts val="1200"/>
              <a:buFont typeface="Wingdings 2" panose="05020102010507070707" pitchFamily="18" charset="2"/>
              <a:buNone/>
              <a:tabLst>
                <a:tab pos="21590" algn="l"/>
              </a:tabLst>
              <a:defRPr/>
            </a:pPr>
            <a:r>
              <a:rPr lang="ru-RU" sz="1600" b="1" dirty="0" smtClean="0">
                <a:ea typeface="Tahoma" panose="020B060403050404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1536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349500"/>
            <a:ext cx="3163887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349500"/>
            <a:ext cx="3259138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трелка вправо 4"/>
          <p:cNvSpPr/>
          <p:nvPr/>
        </p:nvSpPr>
        <p:spPr>
          <a:xfrm>
            <a:off x="4140200" y="2947988"/>
            <a:ext cx="936625" cy="576262"/>
          </a:xfrm>
          <a:prstGeom prst="rightArrow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5367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475163"/>
            <a:ext cx="3163887" cy="192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475163"/>
            <a:ext cx="3259138" cy="192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трелка вправо 8"/>
          <p:cNvSpPr/>
          <p:nvPr/>
        </p:nvSpPr>
        <p:spPr>
          <a:xfrm>
            <a:off x="4140200" y="5013325"/>
            <a:ext cx="936625" cy="576263"/>
          </a:xfrm>
          <a:prstGeom prst="rightArrow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250825" y="1204913"/>
            <a:ext cx="8642350" cy="639762"/>
          </a:xfrm>
        </p:spPr>
        <p:txBody>
          <a:bodyPr/>
          <a:lstStyle/>
          <a:p>
            <a:r>
              <a:rPr lang="ru-RU" alt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 для поиска и классификации транспортных средств и анализа транспортных потоков (проект из Развития-НТИ-2)</a:t>
            </a:r>
          </a:p>
        </p:txBody>
      </p:sp>
      <p:sp>
        <p:nvSpPr>
          <p:cNvPr id="16387" name="Объект 1"/>
          <p:cNvSpPr>
            <a:spLocks noGrp="1"/>
          </p:cNvSpPr>
          <p:nvPr>
            <p:ph idx="1"/>
          </p:nvPr>
        </p:nvSpPr>
        <p:spPr>
          <a:xfrm>
            <a:off x="493713" y="2852738"/>
            <a:ext cx="8407400" cy="3789362"/>
          </a:xfrm>
        </p:spPr>
        <p:txBody>
          <a:bodyPr/>
          <a:lstStyle/>
          <a:p>
            <a:pPr marL="457200" indent="-457200">
              <a:buFont typeface="Calibri" panose="020F0502020204030204" pitchFamily="34" charset="0"/>
              <a:buAutoNum type="arabicPeriod"/>
            </a:pPr>
            <a:r>
              <a:rPr lang="ru-RU" altLang="ru-RU" sz="2000" smtClean="0"/>
              <a:t>Определение общего количества автомобилей</a:t>
            </a:r>
          </a:p>
          <a:p>
            <a:pPr marL="457200" indent="-457200">
              <a:buFont typeface="Calibri" panose="020F0502020204030204" pitchFamily="34" charset="0"/>
              <a:buAutoNum type="arabicPeriod"/>
            </a:pPr>
            <a:r>
              <a:rPr lang="ru-RU" altLang="ru-RU" sz="2000" smtClean="0"/>
              <a:t>Классификация движущихся транспортных средств (например, автобус, грузовой автомобиль, легкий коммерческий грузовик, грузовик с прицепом, легковой автомобиль, мотоцикл, велосипед)</a:t>
            </a:r>
          </a:p>
          <a:p>
            <a:pPr marL="457200" indent="-457200">
              <a:buFont typeface="Calibri" panose="020F0502020204030204" pitchFamily="34" charset="0"/>
              <a:buAutoNum type="arabicPeriod"/>
            </a:pPr>
            <a:r>
              <a:rPr lang="ru-RU" altLang="ru-RU" sz="2000" smtClean="0"/>
              <a:t>Определение количества автомобилей, движущихся в заданных направлениях</a:t>
            </a:r>
          </a:p>
          <a:p>
            <a:pPr marL="457200" indent="-457200">
              <a:buFont typeface="Calibri" panose="020F0502020204030204" pitchFamily="34" charset="0"/>
              <a:buAutoNum type="arabicPeriod"/>
            </a:pPr>
            <a:r>
              <a:rPr lang="ru-RU" altLang="ru-RU" sz="2000" smtClean="0"/>
              <a:t>Измерение минимальной, максимальной и средней скорости движения</a:t>
            </a:r>
          </a:p>
          <a:p>
            <a:pPr marL="457200" indent="-457200">
              <a:buFont typeface="Calibri" panose="020F0502020204030204" pitchFamily="34" charset="0"/>
              <a:buAutoNum type="arabicPeriod"/>
            </a:pPr>
            <a:r>
              <a:rPr lang="ru-RU" altLang="ru-RU" sz="2000" smtClean="0"/>
              <a:t>Измерение степени загруженности автомобильных дорог</a:t>
            </a:r>
          </a:p>
          <a:p>
            <a:pPr marL="457200" indent="-457200">
              <a:buFont typeface="Calibri" panose="020F0502020204030204" pitchFamily="34" charset="0"/>
              <a:buAutoNum type="arabicPeriod"/>
            </a:pPr>
            <a:r>
              <a:rPr lang="ru-RU" altLang="ru-RU" sz="2000" smtClean="0"/>
              <a:t>Контроль за перекрестками и сложными транспортными развязками</a:t>
            </a:r>
          </a:p>
        </p:txBody>
      </p:sp>
      <p:sp>
        <p:nvSpPr>
          <p:cNvPr id="16388" name="Объект 2"/>
          <p:cNvSpPr txBox="1">
            <a:spLocks/>
          </p:cNvSpPr>
          <p:nvPr/>
        </p:nvSpPr>
        <p:spPr bwMode="auto">
          <a:xfrm>
            <a:off x="493713" y="1984375"/>
            <a:ext cx="822960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tabLst>
                <a:tab pos="20638" algn="l"/>
              </a:tabLst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639763" indent="-246063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tabLst>
                <a:tab pos="20638" algn="l"/>
              </a:tabLst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indent="-246063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tabLst>
                <a:tab pos="20638" algn="l"/>
              </a:tabLst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187450" indent="-20955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tabLst>
                <a:tab pos="20638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1462088" indent="-20955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20638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19192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20638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3764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20638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28336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20638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2908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20638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just">
              <a:spcAft>
                <a:spcPts val="300"/>
              </a:spcAft>
              <a:buSzPts val="1200"/>
              <a:buFont typeface="Wingdings 2" panose="05020102010507070707" pitchFamily="18" charset="2"/>
              <a:buNone/>
            </a:pPr>
            <a:r>
              <a:rPr lang="ru-RU" altLang="ru-RU" sz="2000" b="1">
                <a:ea typeface="Tahoma" panose="020B0604030504040204" pitchFamily="34" charset="0"/>
                <a:cs typeface="Arial" panose="020B0604020202020204" pitchFamily="34" charset="0"/>
              </a:rPr>
              <a:t>Система контроля транспортных потоков на дорогах, перекрестках и транспортных развязках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250825" y="1204913"/>
            <a:ext cx="8642350" cy="639762"/>
          </a:xfrm>
        </p:spPr>
        <p:txBody>
          <a:bodyPr/>
          <a:lstStyle/>
          <a:p>
            <a:r>
              <a:rPr lang="ru-RU" alt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 для поиска и классификации транспортных средств и анализа транспортных потоков (проект из Развития-НТИ-2)</a:t>
            </a:r>
          </a:p>
        </p:txBody>
      </p:sp>
      <p:sp>
        <p:nvSpPr>
          <p:cNvPr id="17411" name="Объект 1"/>
          <p:cNvSpPr>
            <a:spLocks noGrp="1"/>
          </p:cNvSpPr>
          <p:nvPr>
            <p:ph idx="1"/>
          </p:nvPr>
        </p:nvSpPr>
        <p:spPr>
          <a:xfrm>
            <a:off x="493713" y="2519363"/>
            <a:ext cx="8407400" cy="4149725"/>
          </a:xfrm>
        </p:spPr>
        <p:txBody>
          <a:bodyPr/>
          <a:lstStyle/>
          <a:p>
            <a:pPr marL="457200" indent="-457200">
              <a:buFont typeface="Calibri" panose="020F0502020204030204" pitchFamily="34" charset="0"/>
              <a:buAutoNum type="arabicPeriod"/>
            </a:pPr>
            <a:r>
              <a:rPr lang="ru-RU" altLang="ru-RU" sz="2000" smtClean="0"/>
              <a:t>Определение скорости движения транспортных средств, передвигающихся в зоне наблюдения</a:t>
            </a:r>
          </a:p>
          <a:p>
            <a:pPr marL="457200" indent="-457200">
              <a:buFont typeface="Calibri" panose="020F0502020204030204" pitchFamily="34" charset="0"/>
              <a:buAutoNum type="arabicPeriod"/>
            </a:pPr>
            <a:r>
              <a:rPr lang="ru-RU" altLang="ru-RU" sz="2000" smtClean="0"/>
              <a:t>Нахождение и распознавание государственного номерного знака</a:t>
            </a:r>
          </a:p>
          <a:p>
            <a:pPr marL="457200" indent="-457200">
              <a:buFont typeface="Calibri" panose="020F0502020204030204" pitchFamily="34" charset="0"/>
              <a:buAutoNum type="arabicPeriod"/>
            </a:pPr>
            <a:r>
              <a:rPr lang="ru-RU" altLang="ru-RU" sz="2000" smtClean="0"/>
              <a:t>Определение марки и модели транспортного средства, определение его цвета</a:t>
            </a:r>
          </a:p>
          <a:p>
            <a:pPr marL="457200" indent="-457200">
              <a:buFont typeface="Calibri" panose="020F0502020204030204" pitchFamily="34" charset="0"/>
              <a:buAutoNum type="arabicPeriod"/>
            </a:pPr>
            <a:r>
              <a:rPr lang="ru-RU" altLang="ru-RU" sz="2000" smtClean="0"/>
              <a:t>Контроль движения по выделенным полосам (для общественного транспорта)</a:t>
            </a:r>
          </a:p>
          <a:p>
            <a:pPr marL="457200" indent="-457200">
              <a:buFont typeface="Calibri" panose="020F0502020204030204" pitchFamily="34" charset="0"/>
              <a:buAutoNum type="arabicPeriod"/>
            </a:pPr>
            <a:r>
              <a:rPr lang="ru-RU" altLang="ru-RU" sz="2000" smtClean="0"/>
              <a:t>Определение количества автомобилей, движущихся в заданных направлениях с разбивкой по полосам движения</a:t>
            </a:r>
          </a:p>
          <a:p>
            <a:pPr marL="457200" indent="-457200">
              <a:buFont typeface="Calibri" panose="020F0502020204030204" pitchFamily="34" charset="0"/>
              <a:buAutoNum type="arabicPeriod"/>
            </a:pPr>
            <a:r>
              <a:rPr lang="ru-RU" altLang="ru-RU" sz="2000" smtClean="0"/>
              <a:t>Измерение минимальной, максимальной и средней скорости движения</a:t>
            </a:r>
          </a:p>
          <a:p>
            <a:pPr marL="457200" indent="-457200">
              <a:buFont typeface="Calibri" panose="020F0502020204030204" pitchFamily="34" charset="0"/>
              <a:buAutoNum type="arabicPeriod"/>
            </a:pPr>
            <a:r>
              <a:rPr lang="ru-RU" altLang="ru-RU" sz="2000" smtClean="0"/>
              <a:t>Измерение степени загруженности автомобильных дорог</a:t>
            </a:r>
          </a:p>
        </p:txBody>
      </p:sp>
      <p:sp>
        <p:nvSpPr>
          <p:cNvPr id="17412" name="Объект 2"/>
          <p:cNvSpPr txBox="1">
            <a:spLocks/>
          </p:cNvSpPr>
          <p:nvPr/>
        </p:nvSpPr>
        <p:spPr bwMode="auto">
          <a:xfrm>
            <a:off x="493713" y="1984375"/>
            <a:ext cx="822960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tabLst>
                <a:tab pos="20638" algn="l"/>
              </a:tabLst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639763" indent="-246063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tabLst>
                <a:tab pos="20638" algn="l"/>
              </a:tabLst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indent="-246063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tabLst>
                <a:tab pos="20638" algn="l"/>
              </a:tabLst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187450" indent="-20955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tabLst>
                <a:tab pos="20638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1462088" indent="-20955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20638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19192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20638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3764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20638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28336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20638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2908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20638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just">
              <a:spcAft>
                <a:spcPts val="300"/>
              </a:spcAft>
              <a:buSzPts val="1200"/>
              <a:buFont typeface="Wingdings 2" panose="05020102010507070707" pitchFamily="18" charset="2"/>
              <a:buNone/>
            </a:pPr>
            <a:r>
              <a:rPr lang="ru-RU" altLang="ru-RU" sz="2000" b="1">
                <a:ea typeface="Tahoma" panose="020B0604030504040204" pitchFamily="34" charset="0"/>
                <a:cs typeface="Arial" panose="020B0604020202020204" pitchFamily="34" charset="0"/>
              </a:rPr>
              <a:t>Система контроля соблюдения правил дорожного движения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250825" y="1204913"/>
            <a:ext cx="8642350" cy="639762"/>
          </a:xfrm>
        </p:spPr>
        <p:txBody>
          <a:bodyPr/>
          <a:lstStyle/>
          <a:p>
            <a:r>
              <a:rPr lang="ru-RU" alt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 для поиска и классификации транспортных средств и анализа транспортных потоков (проект из Развития-НТИ-2)</a:t>
            </a:r>
          </a:p>
        </p:txBody>
      </p:sp>
      <p:sp>
        <p:nvSpPr>
          <p:cNvPr id="18435" name="Объект 2"/>
          <p:cNvSpPr txBox="1">
            <a:spLocks/>
          </p:cNvSpPr>
          <p:nvPr/>
        </p:nvSpPr>
        <p:spPr bwMode="auto">
          <a:xfrm>
            <a:off x="493713" y="1912938"/>
            <a:ext cx="822960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tabLst>
                <a:tab pos="20638" algn="l"/>
              </a:tabLst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639763" indent="-246063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tabLst>
                <a:tab pos="20638" algn="l"/>
              </a:tabLst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indent="-246063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tabLst>
                <a:tab pos="20638" algn="l"/>
              </a:tabLst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187450" indent="-20955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tabLst>
                <a:tab pos="20638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1462088" indent="-20955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20638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19192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20638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3764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20638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28336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20638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2908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20638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just">
              <a:spcAft>
                <a:spcPts val="300"/>
              </a:spcAft>
              <a:buSzPts val="1200"/>
              <a:buFont typeface="Wingdings 2" panose="05020102010507070707" pitchFamily="18" charset="2"/>
              <a:buNone/>
            </a:pPr>
            <a:r>
              <a:rPr lang="ru-RU" altLang="ru-RU" sz="2000" b="1">
                <a:ea typeface="Tahoma" panose="020B0604030504040204" pitchFamily="34" charset="0"/>
                <a:cs typeface="Arial" panose="020B0604020202020204" pitchFamily="34" charset="0"/>
              </a:rPr>
              <a:t>Примеры существующих наработок: детектор ТС</a:t>
            </a:r>
          </a:p>
        </p:txBody>
      </p:sp>
      <p:pic>
        <p:nvPicPr>
          <p:cNvPr id="1843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2420938"/>
            <a:ext cx="7543800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250825" y="1125538"/>
            <a:ext cx="8642350" cy="358775"/>
          </a:xfrm>
        </p:spPr>
        <p:txBody>
          <a:bodyPr/>
          <a:lstStyle/>
          <a:p>
            <a:r>
              <a:rPr lang="ru-RU" alt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 для сельскохозяйственного применения</a:t>
            </a:r>
          </a:p>
        </p:txBody>
      </p:sp>
      <p:sp>
        <p:nvSpPr>
          <p:cNvPr id="19459" name="Объект 2"/>
          <p:cNvSpPr txBox="1">
            <a:spLocks/>
          </p:cNvSpPr>
          <p:nvPr/>
        </p:nvSpPr>
        <p:spPr bwMode="auto">
          <a:xfrm>
            <a:off x="457200" y="1557338"/>
            <a:ext cx="82296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tabLst>
                <a:tab pos="20638" algn="l"/>
              </a:tabLst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639763" indent="-246063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tabLst>
                <a:tab pos="20638" algn="l"/>
              </a:tabLst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indent="-246063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tabLst>
                <a:tab pos="20638" algn="l"/>
              </a:tabLst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187450" indent="-20955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tabLst>
                <a:tab pos="20638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1462088" indent="-20955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20638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19192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20638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3764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20638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28336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20638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2908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20638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just">
              <a:spcAft>
                <a:spcPts val="300"/>
              </a:spcAft>
              <a:buSzPts val="1200"/>
              <a:buFont typeface="Wingdings 2" panose="05020102010507070707" pitchFamily="18" charset="2"/>
              <a:buNone/>
            </a:pPr>
            <a:endParaRPr lang="ru-RU" altLang="ru-RU" sz="2000" b="1"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460" name="Объект 2"/>
          <p:cNvSpPr txBox="1">
            <a:spLocks/>
          </p:cNvSpPr>
          <p:nvPr/>
        </p:nvSpPr>
        <p:spPr bwMode="auto">
          <a:xfrm>
            <a:off x="457200" y="1557338"/>
            <a:ext cx="82296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tabLst>
                <a:tab pos="20638" algn="l"/>
              </a:tabLst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639763" indent="-246063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tabLst>
                <a:tab pos="20638" algn="l"/>
              </a:tabLst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indent="-246063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tabLst>
                <a:tab pos="20638" algn="l"/>
              </a:tabLst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187450" indent="-20955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tabLst>
                <a:tab pos="20638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1462088" indent="-20955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20638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19192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20638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3764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20638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28336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20638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2908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20638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just">
              <a:spcAft>
                <a:spcPts val="300"/>
              </a:spcAft>
              <a:buSzPts val="1200"/>
              <a:buFont typeface="Wingdings 2" panose="05020102010507070707" pitchFamily="18" charset="2"/>
              <a:buNone/>
            </a:pPr>
            <a:r>
              <a:rPr lang="ru-RU" altLang="ru-RU" sz="2000" b="1">
                <a:ea typeface="Tahoma" panose="020B0604030504040204" pitchFamily="34" charset="0"/>
                <a:cs typeface="Arial" panose="020B0604020202020204" pitchFamily="34" charset="0"/>
              </a:rPr>
              <a:t>Оценка всхожести озимых культур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913" y="2060575"/>
            <a:ext cx="6408737" cy="2262188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913" y="4533900"/>
            <a:ext cx="6408737" cy="2262188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250825" y="1125538"/>
            <a:ext cx="8642350" cy="358775"/>
          </a:xfrm>
        </p:spPr>
        <p:txBody>
          <a:bodyPr/>
          <a:lstStyle/>
          <a:p>
            <a:r>
              <a:rPr lang="ru-RU" alt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 для сельскохозяйственного применения</a:t>
            </a:r>
          </a:p>
        </p:txBody>
      </p:sp>
      <p:sp>
        <p:nvSpPr>
          <p:cNvPr id="20483" name="Объект 2"/>
          <p:cNvSpPr txBox="1">
            <a:spLocks/>
          </p:cNvSpPr>
          <p:nvPr/>
        </p:nvSpPr>
        <p:spPr bwMode="auto">
          <a:xfrm>
            <a:off x="457200" y="1557338"/>
            <a:ext cx="82296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tabLst>
                <a:tab pos="20638" algn="l"/>
              </a:tabLst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639763" indent="-246063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tabLst>
                <a:tab pos="20638" algn="l"/>
              </a:tabLst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indent="-246063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tabLst>
                <a:tab pos="20638" algn="l"/>
              </a:tabLst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187450" indent="-20955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tabLst>
                <a:tab pos="20638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1462088" indent="-20955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20638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19192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20638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3764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20638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28336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20638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2908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20638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just">
              <a:spcAft>
                <a:spcPts val="300"/>
              </a:spcAft>
              <a:buSzPts val="1200"/>
              <a:buFont typeface="Wingdings 2" panose="05020102010507070707" pitchFamily="18" charset="2"/>
              <a:buNone/>
            </a:pPr>
            <a:endParaRPr lang="ru-RU" altLang="ru-RU" sz="2000" b="1"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484" name="Объект 2"/>
          <p:cNvSpPr txBox="1">
            <a:spLocks/>
          </p:cNvSpPr>
          <p:nvPr/>
        </p:nvSpPr>
        <p:spPr bwMode="auto">
          <a:xfrm>
            <a:off x="457200" y="1557338"/>
            <a:ext cx="82296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tabLst>
                <a:tab pos="20638" algn="l"/>
              </a:tabLst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639763" indent="-246063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tabLst>
                <a:tab pos="20638" algn="l"/>
              </a:tabLst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indent="-246063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tabLst>
                <a:tab pos="20638" algn="l"/>
              </a:tabLst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187450" indent="-20955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tabLst>
                <a:tab pos="20638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1462088" indent="-20955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20638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19192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20638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3764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20638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28336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20638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2908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20638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just">
              <a:spcAft>
                <a:spcPts val="300"/>
              </a:spcAft>
              <a:buSzPts val="1200"/>
              <a:buFont typeface="Wingdings 2" panose="05020102010507070707" pitchFamily="18" charset="2"/>
              <a:buNone/>
            </a:pPr>
            <a:r>
              <a:rPr lang="ru-RU" altLang="ru-RU" sz="2000" b="1">
                <a:ea typeface="Tahoma" panose="020B0604030504040204" pitchFamily="34" charset="0"/>
                <a:cs typeface="Arial" panose="020B0604020202020204" pitchFamily="34" charset="0"/>
              </a:rPr>
              <a:t>Подсчет количества животных</a:t>
            </a:r>
          </a:p>
        </p:txBody>
      </p:sp>
      <p:pic>
        <p:nvPicPr>
          <p:cNvPr id="20485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2065338"/>
            <a:ext cx="4860925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935413"/>
            <a:ext cx="4860925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250825" y="1125538"/>
            <a:ext cx="8642350" cy="790575"/>
          </a:xfrm>
        </p:spPr>
        <p:txBody>
          <a:bodyPr/>
          <a:lstStyle/>
          <a:p>
            <a:r>
              <a:rPr lang="ru-RU" alt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Обнаружение и классификация объектов заданных типов, определение их свойств</a:t>
            </a:r>
          </a:p>
        </p:txBody>
      </p:sp>
      <p:sp>
        <p:nvSpPr>
          <p:cNvPr id="21507" name="Объект 2"/>
          <p:cNvSpPr txBox="1">
            <a:spLocks/>
          </p:cNvSpPr>
          <p:nvPr/>
        </p:nvSpPr>
        <p:spPr bwMode="auto">
          <a:xfrm>
            <a:off x="457200" y="1557338"/>
            <a:ext cx="82296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tabLst>
                <a:tab pos="20638" algn="l"/>
              </a:tabLst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639763" indent="-246063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tabLst>
                <a:tab pos="20638" algn="l"/>
              </a:tabLst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indent="-246063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tabLst>
                <a:tab pos="20638" algn="l"/>
              </a:tabLst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187450" indent="-20955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tabLst>
                <a:tab pos="20638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1462088" indent="-20955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20638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19192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20638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3764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20638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28336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20638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2908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20638" algn="l"/>
              </a:tabLst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just">
              <a:spcAft>
                <a:spcPts val="300"/>
              </a:spcAft>
              <a:buSzPts val="1200"/>
              <a:buFont typeface="Wingdings 2" panose="05020102010507070707" pitchFamily="18" charset="2"/>
              <a:buNone/>
            </a:pPr>
            <a:endParaRPr lang="ru-RU" altLang="ru-RU" sz="2000" b="1"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32" y="2138649"/>
            <a:ext cx="3712412" cy="20882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132856"/>
            <a:ext cx="2969930" cy="20882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231" y="4509120"/>
            <a:ext cx="3712413" cy="20882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525617"/>
            <a:ext cx="3688071" cy="2074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323850" y="1196975"/>
            <a:ext cx="8569325" cy="360363"/>
          </a:xfrm>
        </p:spPr>
        <p:txBody>
          <a:bodyPr/>
          <a:lstStyle/>
          <a:p>
            <a:r>
              <a:rPr lang="en-US" alt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else?</a:t>
            </a:r>
            <a:endParaRPr lang="ru-RU" altLang="ru-RU" sz="2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93713" y="1628775"/>
            <a:ext cx="8229600" cy="489585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ru-RU" sz="2000" dirty="0" smtClean="0"/>
              <a:t>Детектор саботажа камеры </a:t>
            </a:r>
            <a:r>
              <a:rPr lang="ru-RU" sz="1600" dirty="0" smtClean="0"/>
              <a:t>(</a:t>
            </a:r>
            <a:r>
              <a:rPr lang="ru-RU" sz="1600" dirty="0" err="1" smtClean="0"/>
              <a:t>Расфокусировка</a:t>
            </a:r>
            <a:r>
              <a:rPr lang="ru-RU" sz="1600" dirty="0" smtClean="0"/>
              <a:t>, перекрытие объектива и т.д.)</a:t>
            </a:r>
          </a:p>
          <a:p>
            <a:pPr>
              <a:lnSpc>
                <a:spcPct val="150000"/>
              </a:lnSpc>
              <a:defRPr/>
            </a:pPr>
            <a:r>
              <a:rPr lang="ru-RU" sz="2000" dirty="0" smtClean="0"/>
              <a:t>Счетчики движущихся объектов</a:t>
            </a:r>
          </a:p>
          <a:p>
            <a:pPr>
              <a:lnSpc>
                <a:spcPct val="150000"/>
              </a:lnSpc>
              <a:defRPr/>
            </a:pPr>
            <a:r>
              <a:rPr lang="ru-RU" sz="2000" dirty="0" smtClean="0"/>
              <a:t>Построение траекторий движущихся объектов</a:t>
            </a:r>
          </a:p>
          <a:p>
            <a:pPr>
              <a:lnSpc>
                <a:spcPct val="150000"/>
              </a:lnSpc>
              <a:defRPr/>
            </a:pPr>
            <a:r>
              <a:rPr lang="ru-RU" sz="2000" dirty="0" smtClean="0"/>
              <a:t>Детектор пустых прилавков в магазине</a:t>
            </a:r>
          </a:p>
          <a:p>
            <a:pPr>
              <a:lnSpc>
                <a:spcPct val="150000"/>
              </a:lnSpc>
              <a:defRPr/>
            </a:pPr>
            <a:r>
              <a:rPr lang="ru-RU" sz="2000" dirty="0" smtClean="0"/>
              <a:t>Определение длины очереди</a:t>
            </a:r>
          </a:p>
          <a:p>
            <a:pPr>
              <a:defRPr/>
            </a:pPr>
            <a:r>
              <a:rPr lang="ru-RU" sz="2000" dirty="0"/>
              <a:t>Построение кинетических карт (усредненная оценка траектории клиентов или сотрудников)</a:t>
            </a:r>
          </a:p>
          <a:p>
            <a:pPr>
              <a:defRPr/>
            </a:pPr>
            <a:r>
              <a:rPr lang="ru-RU" sz="2000" dirty="0"/>
              <a:t>Построение тепловых карт (цветовое представление данных, отражающее частоту посещения различных частей помещения</a:t>
            </a:r>
            <a:r>
              <a:rPr lang="ru-RU" sz="2000" dirty="0" smtClean="0"/>
              <a:t>)</a:t>
            </a:r>
          </a:p>
          <a:p>
            <a:pPr>
              <a:defRPr/>
            </a:pPr>
            <a:r>
              <a:rPr lang="ru-RU" sz="2000" dirty="0" smtClean="0"/>
              <a:t>Распознавание лиц</a:t>
            </a:r>
          </a:p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en-US" sz="2000" dirty="0" smtClean="0"/>
              <a:t>	And many more…</a:t>
            </a:r>
            <a:endParaRPr lang="ru-RU" sz="2000" dirty="0"/>
          </a:p>
          <a:p>
            <a:pPr>
              <a:lnSpc>
                <a:spcPct val="150000"/>
              </a:lnSpc>
              <a:defRPr/>
            </a:pPr>
            <a:endParaRPr lang="ru-RU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323850" y="1204913"/>
            <a:ext cx="8569325" cy="639762"/>
          </a:xfrm>
        </p:spPr>
        <p:txBody>
          <a:bodyPr/>
          <a:lstStyle/>
          <a:p>
            <a:r>
              <a:rPr lang="ru-RU" alt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задач для использования видеоаналитики</a:t>
            </a:r>
          </a:p>
        </p:txBody>
      </p:sp>
      <p:sp>
        <p:nvSpPr>
          <p:cNvPr id="7171" name="Объект 1"/>
          <p:cNvSpPr>
            <a:spLocks noGrp="1"/>
          </p:cNvSpPr>
          <p:nvPr>
            <p:ph idx="1"/>
          </p:nvPr>
        </p:nvSpPr>
        <p:spPr>
          <a:xfrm>
            <a:off x="493713" y="2276475"/>
            <a:ext cx="8229600" cy="410527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altLang="ru-RU" sz="2000" smtClean="0"/>
              <a:t>Определения различных типов поверхности при съемке с борта беспилотника</a:t>
            </a:r>
          </a:p>
          <a:p>
            <a:pPr>
              <a:lnSpc>
                <a:spcPct val="150000"/>
              </a:lnSpc>
            </a:pPr>
            <a:r>
              <a:rPr lang="ru-RU" altLang="ru-RU" sz="2000" smtClean="0"/>
              <a:t>Определения признаков возникновения чрезвычайной ситуации</a:t>
            </a:r>
          </a:p>
          <a:p>
            <a:pPr>
              <a:lnSpc>
                <a:spcPct val="150000"/>
              </a:lnSpc>
            </a:pPr>
            <a:r>
              <a:rPr lang="ru-RU" altLang="ru-RU" sz="2000" smtClean="0"/>
              <a:t>Решения для поиска и классификации транспортных средств и анализа транспортных потоков</a:t>
            </a:r>
          </a:p>
          <a:p>
            <a:pPr>
              <a:lnSpc>
                <a:spcPct val="150000"/>
              </a:lnSpc>
            </a:pPr>
            <a:r>
              <a:rPr lang="ru-RU" altLang="ru-RU" sz="2000" smtClean="0"/>
              <a:t>Решения для сельскохозяйственного применения</a:t>
            </a:r>
          </a:p>
          <a:p>
            <a:pPr>
              <a:lnSpc>
                <a:spcPct val="150000"/>
              </a:lnSpc>
            </a:pPr>
            <a:r>
              <a:rPr lang="ru-RU" altLang="ru-RU" sz="2000" smtClean="0"/>
              <a:t>Обнаружение и классификация объектов заданных типов, определение их свойств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323850" y="1125538"/>
            <a:ext cx="8569325" cy="431800"/>
          </a:xfrm>
        </p:spPr>
        <p:txBody>
          <a:bodyPr/>
          <a:lstStyle/>
          <a:p>
            <a:r>
              <a:rPr lang="ru-RU" alt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Определения различных типов поверхности</a:t>
            </a:r>
          </a:p>
        </p:txBody>
      </p:sp>
      <p:sp>
        <p:nvSpPr>
          <p:cNvPr id="8195" name="Объект 1"/>
          <p:cNvSpPr>
            <a:spLocks noGrp="1"/>
          </p:cNvSpPr>
          <p:nvPr>
            <p:ph idx="1"/>
          </p:nvPr>
        </p:nvSpPr>
        <p:spPr>
          <a:xfrm>
            <a:off x="358775" y="1628775"/>
            <a:ext cx="8785225" cy="792163"/>
          </a:xfrm>
        </p:spPr>
        <p:txBody>
          <a:bodyPr/>
          <a:lstStyle/>
          <a:p>
            <a:pPr marL="0" indent="0">
              <a:buFont typeface="Wingdings 2" panose="05020102010507070707" pitchFamily="18" charset="2"/>
              <a:buNone/>
            </a:pPr>
            <a:r>
              <a:rPr lang="ru-RU" altLang="ru-RU" sz="1800" smtClean="0"/>
              <a:t>Технология для быстрого обучения детекторов различных типов поверхностей</a:t>
            </a:r>
          </a:p>
          <a:p>
            <a:pPr marL="366713" lvl="1" indent="0">
              <a:lnSpc>
                <a:spcPct val="150000"/>
              </a:lnSpc>
              <a:buFont typeface="Wingdings 2" panose="05020102010507070707" pitchFamily="18" charset="2"/>
              <a:buNone/>
            </a:pPr>
            <a:r>
              <a:rPr lang="ru-RU" altLang="ru-RU" sz="1800" b="1" smtClean="0"/>
              <a:t>Пример: детекция автодороги</a:t>
            </a:r>
          </a:p>
        </p:txBody>
      </p:sp>
      <p:pic>
        <p:nvPicPr>
          <p:cNvPr id="8196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2565400"/>
            <a:ext cx="7254875" cy="408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323850" y="1125538"/>
            <a:ext cx="8569325" cy="431800"/>
          </a:xfrm>
        </p:spPr>
        <p:txBody>
          <a:bodyPr/>
          <a:lstStyle/>
          <a:p>
            <a:r>
              <a:rPr lang="ru-RU" alt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Определения различных типов поверхности</a:t>
            </a:r>
          </a:p>
        </p:txBody>
      </p:sp>
      <p:sp>
        <p:nvSpPr>
          <p:cNvPr id="9219" name="Объект 1"/>
          <p:cNvSpPr>
            <a:spLocks noGrp="1"/>
          </p:cNvSpPr>
          <p:nvPr>
            <p:ph idx="1"/>
          </p:nvPr>
        </p:nvSpPr>
        <p:spPr>
          <a:xfrm>
            <a:off x="358775" y="1628775"/>
            <a:ext cx="8785225" cy="792163"/>
          </a:xfrm>
        </p:spPr>
        <p:txBody>
          <a:bodyPr/>
          <a:lstStyle/>
          <a:p>
            <a:pPr marL="0" indent="0">
              <a:buFont typeface="Wingdings 2" panose="05020102010507070707" pitchFamily="18" charset="2"/>
              <a:buNone/>
            </a:pPr>
            <a:r>
              <a:rPr lang="ru-RU" altLang="ru-RU" sz="1800" smtClean="0"/>
              <a:t>Технология для быстрого обучения детекторов различных типов поверхностей</a:t>
            </a:r>
          </a:p>
          <a:p>
            <a:pPr marL="366713" lvl="1" indent="0">
              <a:lnSpc>
                <a:spcPct val="150000"/>
              </a:lnSpc>
              <a:buFont typeface="Wingdings 2" panose="05020102010507070707" pitchFamily="18" charset="2"/>
              <a:buNone/>
            </a:pPr>
            <a:r>
              <a:rPr lang="ru-RU" altLang="ru-RU" sz="1800" b="1" smtClean="0"/>
              <a:t>Пример: детекция автодороги (видео)</a:t>
            </a:r>
          </a:p>
        </p:txBody>
      </p:sp>
      <p:pic>
        <p:nvPicPr>
          <p:cNvPr id="2" name="copter_v2_c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4324" y="2492375"/>
            <a:ext cx="7448376" cy="4189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323850" y="1125538"/>
            <a:ext cx="8569325" cy="431800"/>
          </a:xfrm>
        </p:spPr>
        <p:txBody>
          <a:bodyPr/>
          <a:lstStyle/>
          <a:p>
            <a:r>
              <a:rPr lang="ru-RU" alt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Определения различных типов поверхности</a:t>
            </a:r>
          </a:p>
        </p:txBody>
      </p:sp>
      <p:sp>
        <p:nvSpPr>
          <p:cNvPr id="10243" name="Объект 1"/>
          <p:cNvSpPr>
            <a:spLocks noGrp="1"/>
          </p:cNvSpPr>
          <p:nvPr>
            <p:ph idx="1"/>
          </p:nvPr>
        </p:nvSpPr>
        <p:spPr>
          <a:xfrm>
            <a:off x="358775" y="1628775"/>
            <a:ext cx="8785225" cy="792163"/>
          </a:xfrm>
        </p:spPr>
        <p:txBody>
          <a:bodyPr/>
          <a:lstStyle/>
          <a:p>
            <a:pPr marL="0" indent="0">
              <a:buFont typeface="Wingdings 2" panose="05020102010507070707" pitchFamily="18" charset="2"/>
              <a:buNone/>
            </a:pPr>
            <a:r>
              <a:rPr lang="ru-RU" altLang="ru-RU" sz="1800" smtClean="0"/>
              <a:t>Технология для быстрого обучения детекторов различных типов поверхностей</a:t>
            </a:r>
          </a:p>
          <a:p>
            <a:pPr marL="366713" lvl="1" indent="0">
              <a:lnSpc>
                <a:spcPct val="150000"/>
              </a:lnSpc>
              <a:buFont typeface="Wingdings 2" panose="05020102010507070707" pitchFamily="18" charset="2"/>
              <a:buNone/>
            </a:pPr>
            <a:r>
              <a:rPr lang="ru-RU" altLang="ru-RU" sz="1800" b="1" smtClean="0"/>
              <a:t>Пример: детекция водоемов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22" y="2425404"/>
            <a:ext cx="4575491" cy="2573714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135" y="3823638"/>
            <a:ext cx="4932040" cy="2774273"/>
          </a:xfrm>
          <a:prstGeom prst="rect">
            <a:avLst/>
          </a:prstGeom>
          <a:effectLst>
            <a:softEdge rad="762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323850" y="1125538"/>
            <a:ext cx="8569325" cy="431800"/>
          </a:xfrm>
        </p:spPr>
        <p:txBody>
          <a:bodyPr/>
          <a:lstStyle/>
          <a:p>
            <a:r>
              <a:rPr lang="ru-RU" alt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Определения различных типов поверхности</a:t>
            </a:r>
          </a:p>
        </p:txBody>
      </p:sp>
      <p:sp>
        <p:nvSpPr>
          <p:cNvPr id="11267" name="Объект 1"/>
          <p:cNvSpPr>
            <a:spLocks noGrp="1"/>
          </p:cNvSpPr>
          <p:nvPr>
            <p:ph idx="1"/>
          </p:nvPr>
        </p:nvSpPr>
        <p:spPr>
          <a:xfrm>
            <a:off x="358775" y="1628775"/>
            <a:ext cx="8785225" cy="792163"/>
          </a:xfrm>
        </p:spPr>
        <p:txBody>
          <a:bodyPr/>
          <a:lstStyle/>
          <a:p>
            <a:pPr marL="0" indent="0">
              <a:buFont typeface="Wingdings 2" panose="05020102010507070707" pitchFamily="18" charset="2"/>
              <a:buNone/>
            </a:pPr>
            <a:r>
              <a:rPr lang="ru-RU" altLang="ru-RU" sz="1800" smtClean="0"/>
              <a:t>Технология для быстрого обучения детекторов различных типов поверхностей</a:t>
            </a:r>
          </a:p>
          <a:p>
            <a:pPr marL="366713" lvl="1" indent="0">
              <a:buFont typeface="Wingdings 2" panose="05020102010507070707" pitchFamily="18" charset="2"/>
              <a:buNone/>
            </a:pPr>
            <a:r>
              <a:rPr lang="ru-RU" altLang="ru-RU" sz="1800" b="1" smtClean="0"/>
              <a:t>Пример: детекция водоемов (видео)</a:t>
            </a:r>
          </a:p>
        </p:txBody>
      </p:sp>
      <p:pic>
        <p:nvPicPr>
          <p:cNvPr id="2" name="video-150651288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3" end="17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2420938"/>
            <a:ext cx="7501905" cy="42198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250825" y="1349375"/>
            <a:ext cx="8640763" cy="639763"/>
          </a:xfrm>
        </p:spPr>
        <p:txBody>
          <a:bodyPr/>
          <a:lstStyle/>
          <a:p>
            <a:r>
              <a:rPr lang="ru-RU" altLang="ru-RU" sz="23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Определения признаков возникновения чрезвычайной ситуации</a:t>
            </a:r>
          </a:p>
        </p:txBody>
      </p:sp>
      <p:sp>
        <p:nvSpPr>
          <p:cNvPr id="12291" name="Объект 1"/>
          <p:cNvSpPr>
            <a:spLocks noGrp="1"/>
          </p:cNvSpPr>
          <p:nvPr>
            <p:ph idx="1"/>
          </p:nvPr>
        </p:nvSpPr>
        <p:spPr>
          <a:xfrm>
            <a:off x="457200" y="2781300"/>
            <a:ext cx="8229600" cy="2879725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ru-RU" altLang="ru-RU" sz="2000" smtClean="0"/>
              <a:t>Детекция дыма</a:t>
            </a:r>
          </a:p>
          <a:p>
            <a:pPr>
              <a:lnSpc>
                <a:spcPct val="200000"/>
              </a:lnSpc>
            </a:pPr>
            <a:r>
              <a:rPr lang="ru-RU" altLang="ru-RU" sz="2000" smtClean="0"/>
              <a:t>Детекция огня</a:t>
            </a:r>
          </a:p>
          <a:p>
            <a:pPr>
              <a:lnSpc>
                <a:spcPct val="200000"/>
              </a:lnSpc>
            </a:pPr>
            <a:r>
              <a:rPr lang="ru-RU" altLang="ru-RU" sz="2000" smtClean="0"/>
              <a:t>Определение фактов подтоплений</a:t>
            </a:r>
          </a:p>
          <a:p>
            <a:pPr>
              <a:lnSpc>
                <a:spcPct val="200000"/>
              </a:lnSpc>
            </a:pPr>
            <a:r>
              <a:rPr lang="ru-RU" altLang="ru-RU" sz="2000" smtClean="0"/>
              <a:t>Обнаружение фактов разлива нефти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196850" y="1341438"/>
            <a:ext cx="8750300" cy="360362"/>
          </a:xfrm>
        </p:spPr>
        <p:txBody>
          <a:bodyPr/>
          <a:lstStyle/>
          <a:p>
            <a:r>
              <a:rPr lang="ru-RU" alt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Определения признаков возникновения ЧС</a:t>
            </a:r>
          </a:p>
        </p:txBody>
      </p:sp>
      <p:sp>
        <p:nvSpPr>
          <p:cNvPr id="13315" name="Объект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360362"/>
          </a:xfrm>
        </p:spPr>
        <p:txBody>
          <a:bodyPr/>
          <a:lstStyle/>
          <a:p>
            <a:pPr marL="0" indent="0" algn="just">
              <a:spcAft>
                <a:spcPts val="300"/>
              </a:spcAft>
              <a:buSzPts val="1200"/>
              <a:buFont typeface="Wingdings 2" panose="05020102010507070707" pitchFamily="18" charset="2"/>
              <a:buNone/>
              <a:tabLst>
                <a:tab pos="20638" algn="l"/>
              </a:tabLst>
            </a:pPr>
            <a:r>
              <a:rPr lang="ru-RU" altLang="ru-RU" sz="1600" b="1" smtClean="0">
                <a:ea typeface="Tahoma" panose="020B0604030504040204" pitchFamily="34" charset="0"/>
                <a:cs typeface="Arial" panose="020B0604020202020204" pitchFamily="34" charset="0"/>
              </a:rPr>
              <a:t>Пример работы детекторов дыма и огня</a:t>
            </a:r>
          </a:p>
          <a:p>
            <a:pPr marL="0" indent="0" algn="just">
              <a:spcAft>
                <a:spcPts val="300"/>
              </a:spcAft>
              <a:buSzPts val="1200"/>
              <a:buFont typeface="Wingdings 2" panose="05020102010507070707" pitchFamily="18" charset="2"/>
              <a:buNone/>
              <a:tabLst>
                <a:tab pos="20638" algn="l"/>
              </a:tabLst>
            </a:pPr>
            <a:endParaRPr lang="ru-RU" altLang="ru-RU" sz="1600" b="1" smtClean="0"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indent="0" algn="just">
              <a:spcAft>
                <a:spcPts val="300"/>
              </a:spcAft>
              <a:buSzPts val="1200"/>
              <a:buFont typeface="Wingdings 2" panose="05020102010507070707" pitchFamily="18" charset="2"/>
              <a:buNone/>
              <a:tabLst>
                <a:tab pos="20638" algn="l"/>
              </a:tabLst>
            </a:pPr>
            <a:endParaRPr lang="ru-RU" altLang="ru-RU" sz="1600" b="1" smtClean="0"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331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141663"/>
            <a:ext cx="4308475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65400"/>
            <a:ext cx="360997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196850" y="1196975"/>
            <a:ext cx="8750300" cy="360363"/>
          </a:xfrm>
        </p:spPr>
        <p:txBody>
          <a:bodyPr/>
          <a:lstStyle/>
          <a:p>
            <a:r>
              <a:rPr lang="ru-RU" alt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Определения признаков возникновения ЧС</a:t>
            </a:r>
          </a:p>
        </p:txBody>
      </p:sp>
      <p:sp>
        <p:nvSpPr>
          <p:cNvPr id="14339" name="Объект 2"/>
          <p:cNvSpPr>
            <a:spLocks noGrp="1"/>
          </p:cNvSpPr>
          <p:nvPr>
            <p:ph idx="1"/>
          </p:nvPr>
        </p:nvSpPr>
        <p:spPr>
          <a:xfrm>
            <a:off x="457200" y="1628775"/>
            <a:ext cx="8229600" cy="360363"/>
          </a:xfrm>
        </p:spPr>
        <p:txBody>
          <a:bodyPr/>
          <a:lstStyle/>
          <a:p>
            <a:pPr marL="0" indent="0" algn="just">
              <a:spcAft>
                <a:spcPts val="300"/>
              </a:spcAft>
              <a:buSzPts val="1200"/>
              <a:buFont typeface="Wingdings 2" panose="05020102010507070707" pitchFamily="18" charset="2"/>
              <a:buNone/>
              <a:tabLst>
                <a:tab pos="20638" algn="l"/>
              </a:tabLst>
            </a:pPr>
            <a:r>
              <a:rPr lang="ru-RU" altLang="ru-RU" sz="1600" b="1" smtClean="0">
                <a:ea typeface="Tahoma" panose="020B0604030504040204" pitchFamily="34" charset="0"/>
                <a:cs typeface="Arial" panose="020B0604020202020204" pitchFamily="34" charset="0"/>
              </a:rPr>
              <a:t>Пример работы детекторов дыма (видео)</a:t>
            </a:r>
          </a:p>
          <a:p>
            <a:pPr marL="0" indent="0" algn="just">
              <a:spcAft>
                <a:spcPts val="300"/>
              </a:spcAft>
              <a:buSzPts val="1200"/>
              <a:buFont typeface="Wingdings 2" panose="05020102010507070707" pitchFamily="18" charset="2"/>
              <a:buNone/>
              <a:tabLst>
                <a:tab pos="20638" algn="l"/>
              </a:tabLst>
            </a:pPr>
            <a:endParaRPr lang="ru-RU" altLang="ru-RU" sz="1600" b="1" smtClean="0"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indent="0" algn="just">
              <a:spcAft>
                <a:spcPts val="300"/>
              </a:spcAft>
              <a:buSzPts val="1200"/>
              <a:buFont typeface="Wingdings 2" panose="05020102010507070707" pitchFamily="18" charset="2"/>
              <a:buNone/>
              <a:tabLst>
                <a:tab pos="20638" algn="l"/>
              </a:tabLst>
            </a:pPr>
            <a:endParaRPr lang="ru-RU" altLang="ru-RU" sz="1600" b="1" smtClean="0"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smoke_output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021" end="523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7693" y="2132856"/>
            <a:ext cx="5528614" cy="4523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15037</TotalTime>
  <Words>443</Words>
  <Application>Microsoft Office PowerPoint</Application>
  <PresentationFormat>Экран (4:3)</PresentationFormat>
  <Paragraphs>68</Paragraphs>
  <Slides>17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Calibri</vt:lpstr>
      <vt:lpstr>Constantia</vt:lpstr>
      <vt:lpstr>Tahoma</vt:lpstr>
      <vt:lpstr>Times New Roman</vt:lpstr>
      <vt:lpstr>Wingdings 2</vt:lpstr>
      <vt:lpstr>Поток</vt:lpstr>
      <vt:lpstr>Презентация PowerPoint</vt:lpstr>
      <vt:lpstr>Классификация задач для использования видеоаналитики</vt:lpstr>
      <vt:lpstr>Определения различных типов поверхности</vt:lpstr>
      <vt:lpstr>Определения различных типов поверхности</vt:lpstr>
      <vt:lpstr>Определения различных типов поверхности</vt:lpstr>
      <vt:lpstr>Определения различных типов поверхности</vt:lpstr>
      <vt:lpstr>Определения признаков возникновения чрезвычайной ситуации</vt:lpstr>
      <vt:lpstr>Определения признаков возникновения ЧС</vt:lpstr>
      <vt:lpstr>Определения признаков возникновения ЧС</vt:lpstr>
      <vt:lpstr>Определения признаков возникновения ЧС</vt:lpstr>
      <vt:lpstr>Решения для поиска и классификации транспортных средств и анализа транспортных потоков (проект из Развития-НТИ-2)</vt:lpstr>
      <vt:lpstr>Решения для поиска и классификации транспортных средств и анализа транспортных потоков (проект из Развития-НТИ-2)</vt:lpstr>
      <vt:lpstr>Решения для поиска и классификации транспортных средств и анализа транспортных потоков (проект из Развития-НТИ-2)</vt:lpstr>
      <vt:lpstr>Решения для сельскохозяйственного применения</vt:lpstr>
      <vt:lpstr>Решения для сельскохозяйственного применения</vt:lpstr>
      <vt:lpstr>Обнаружение и классификация объектов заданных типов, определение их свойств</vt:lpstr>
      <vt:lpstr>What else?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Костик</dc:creator>
  <cp:lastModifiedBy>Konstantin Moiseyev</cp:lastModifiedBy>
  <cp:revision>96</cp:revision>
  <dcterms:created xsi:type="dcterms:W3CDTF">2010-05-17T22:26:40Z</dcterms:created>
  <dcterms:modified xsi:type="dcterms:W3CDTF">2017-10-09T15:45:35Z</dcterms:modified>
</cp:coreProperties>
</file>